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sldIdLst>
    <p:sldId id="256" r:id="rId2"/>
    <p:sldId id="257" r:id="rId3"/>
    <p:sldId id="263" r:id="rId4"/>
    <p:sldId id="265" r:id="rId5"/>
    <p:sldId id="262" r:id="rId6"/>
    <p:sldId id="258" r:id="rId7"/>
    <p:sldId id="259" r:id="rId8"/>
    <p:sldId id="261" r:id="rId9"/>
    <p:sldId id="264" r:id="rId10"/>
    <p:sldId id="267" r:id="rId11"/>
    <p:sldId id="266" r:id="rId12"/>
    <p:sldId id="26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228D11-6F9F-4B5A-98B2-DA0B5CE042E0}" v="11" dt="2024-08-15T00:42:45.684"/>
    <p1510:client id="{52C1FFE4-E686-46D2-9E69-DB0DB954FBCF}" v="538" dt="2024-08-15T21:04:23.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72" d="100"/>
          <a:sy n="72" d="100"/>
        </p:scale>
        <p:origin x="3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673022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8/15/2024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841954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8/15/2024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54698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8/15/2024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256069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8/15/2024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97453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pPr/>
              <a:t>8/15/2024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3500813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74078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25872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58820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904003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30055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8/15/2024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80576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8/15/2024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39903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8/15/2024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1087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3535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161251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ADBD16-5BFB-4D9F-9646-C75D1B53BBB6}" type="datetimeFigureOut">
              <a:rPr lang="en-US" smtClean="0"/>
              <a:pPr/>
              <a:t>8/15/2024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79923131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muhammadehsan000/olympic-historical-dataset-1896-2020?select=Olympic_Athlete_Bio.csv" TargetMode="Externa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hyperlink" Target="https://eige.europa.eu/gender-mainstreaming/policy-areas/sport?language_content_entity=e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ige.europa.eu/gender-mainstreaming/policy-areas/sport?language_content_entity=en"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Number One Gold Medal">
            <a:extLst>
              <a:ext uri="{FF2B5EF4-FFF2-40B4-BE49-F238E27FC236}">
                <a16:creationId xmlns:a16="http://schemas.microsoft.com/office/drawing/2014/main" id="{7B0AF19A-9D44-C7D1-8F12-A8975B31AA6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2" y="0"/>
            <a:ext cx="12192002" cy="6858001"/>
          </a:xfrm>
          <a:prstGeom prst="rect">
            <a:avLst/>
          </a:prstGeom>
        </p:spPr>
      </p:pic>
      <p:sp>
        <p:nvSpPr>
          <p:cNvPr id="2" name="Title 1">
            <a:extLst>
              <a:ext uri="{FF2B5EF4-FFF2-40B4-BE49-F238E27FC236}">
                <a16:creationId xmlns:a16="http://schemas.microsoft.com/office/drawing/2014/main" id="{040321E4-45F1-635B-D632-FA404BF819CC}"/>
              </a:ext>
            </a:extLst>
          </p:cNvPr>
          <p:cNvSpPr>
            <a:spLocks noGrp="1"/>
          </p:cNvSpPr>
          <p:nvPr>
            <p:ph type="ctrTitle"/>
          </p:nvPr>
        </p:nvSpPr>
        <p:spPr>
          <a:xfrm>
            <a:off x="73818" y="-677311"/>
            <a:ext cx="4953000" cy="2627548"/>
          </a:xfrm>
        </p:spPr>
        <p:txBody>
          <a:bodyPr anchor="b">
            <a:normAutofit/>
          </a:bodyPr>
          <a:lstStyle/>
          <a:p>
            <a:pPr algn="r">
              <a:lnSpc>
                <a:spcPct val="90000"/>
              </a:lnSpc>
            </a:pPr>
            <a:r>
              <a:rPr lang="en-US" sz="4400" dirty="0">
                <a:solidFill>
                  <a:schemeClr val="tx1"/>
                </a:solidFill>
              </a:rPr>
              <a:t>Historical Summer Olympic Analysis</a:t>
            </a:r>
          </a:p>
        </p:txBody>
      </p:sp>
      <p:sp>
        <p:nvSpPr>
          <p:cNvPr id="3" name="Subtitle 2">
            <a:extLst>
              <a:ext uri="{FF2B5EF4-FFF2-40B4-BE49-F238E27FC236}">
                <a16:creationId xmlns:a16="http://schemas.microsoft.com/office/drawing/2014/main" id="{6A52D766-7B0F-F5BC-43E7-7E62CA62A1E9}"/>
              </a:ext>
            </a:extLst>
          </p:cNvPr>
          <p:cNvSpPr>
            <a:spLocks noGrp="1"/>
          </p:cNvSpPr>
          <p:nvPr>
            <p:ph type="subTitle" idx="1"/>
          </p:nvPr>
        </p:nvSpPr>
        <p:spPr>
          <a:xfrm>
            <a:off x="491791" y="2083626"/>
            <a:ext cx="2802620" cy="1211573"/>
          </a:xfrm>
        </p:spPr>
        <p:txBody>
          <a:bodyPr>
            <a:normAutofit fontScale="92500" lnSpcReduction="10000"/>
          </a:bodyPr>
          <a:lstStyle/>
          <a:p>
            <a:pPr algn="l"/>
            <a:r>
              <a:rPr lang="en-US" dirty="0">
                <a:solidFill>
                  <a:schemeClr val="tx1"/>
                </a:solidFill>
              </a:rPr>
              <a:t>By: </a:t>
            </a:r>
          </a:p>
          <a:p>
            <a:pPr algn="l"/>
            <a:r>
              <a:rPr lang="en-US" dirty="0">
                <a:solidFill>
                  <a:schemeClr val="tx1"/>
                </a:solidFill>
              </a:rPr>
              <a:t>Julian Kim, Brandon Hayes, Fei Meng, and Rosa Munoz</a:t>
            </a:r>
          </a:p>
        </p:txBody>
      </p:sp>
    </p:spTree>
    <p:extLst>
      <p:ext uri="{BB962C8B-B14F-4D97-AF65-F5344CB8AC3E}">
        <p14:creationId xmlns:p14="http://schemas.microsoft.com/office/powerpoint/2010/main" val="378402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0114CAE-F1CA-548E-564E-9F97970B7A57}"/>
              </a:ext>
            </a:extLst>
          </p:cNvPr>
          <p:cNvSpPr>
            <a:spLocks noGrp="1"/>
          </p:cNvSpPr>
          <p:nvPr>
            <p:ph type="title"/>
          </p:nvPr>
        </p:nvSpPr>
        <p:spPr>
          <a:xfrm>
            <a:off x="2073902" y="324468"/>
            <a:ext cx="8614226" cy="883232"/>
          </a:xfrm>
        </p:spPr>
        <p:txBody>
          <a:bodyPr anchor="ctr">
            <a:normAutofit/>
          </a:bodyPr>
          <a:lstStyle/>
          <a:p>
            <a:pPr algn="ctr">
              <a:lnSpc>
                <a:spcPct val="90000"/>
              </a:lnSpc>
            </a:pPr>
            <a:r>
              <a:rPr lang="en-US" sz="3100" b="1" dirty="0">
                <a:solidFill>
                  <a:srgbClr val="FFC000"/>
                </a:solidFill>
                <a:latin typeface="Trebuchet MS" panose="020B0603020202020204" pitchFamily="34" charset="0"/>
              </a:rPr>
              <a:t>Males vs Females in Sports</a:t>
            </a:r>
          </a:p>
        </p:txBody>
      </p:sp>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itle 1">
            <a:extLst>
              <a:ext uri="{FF2B5EF4-FFF2-40B4-BE49-F238E27FC236}">
                <a16:creationId xmlns:a16="http://schemas.microsoft.com/office/drawing/2014/main" id="{74559C34-7DB6-30EF-3BDB-2601F7FFEF37}"/>
              </a:ext>
            </a:extLst>
          </p:cNvPr>
          <p:cNvSpPr>
            <a:spLocks noGrp="1"/>
          </p:cNvSpPr>
          <p:nvPr>
            <p:ph idx="1"/>
          </p:nvPr>
        </p:nvSpPr>
        <p:spPr>
          <a:xfrm>
            <a:off x="198408" y="324465"/>
            <a:ext cx="3027871" cy="6343753"/>
          </a:xfrm>
        </p:spPr>
        <p:txBody>
          <a:bodyPr anchor="ctr">
            <a:normAutofit fontScale="47500" lnSpcReduction="20000"/>
          </a:bodyPr>
          <a:lstStyle/>
          <a:p>
            <a:r>
              <a:rPr lang="en-US" sz="3200" b="1" i="0" dirty="0">
                <a:solidFill>
                  <a:schemeClr val="bg1"/>
                </a:solidFill>
                <a:effectLst/>
                <a:latin typeface="+mj-lt"/>
              </a:rPr>
              <a:t>Sports played only by men: 'Tug-Of-War' 'American Football' 'Baseball' 'Australian Rules Football' 'Rugby' 'Equestrian Driving' 'Bicycle Polo' 'Motorcycle Sports' 'Canoe Marathon' 'Lacrosse' 'Roque' 'Polo' 'Fishing' 'Ice Hockey' 'Military Exercise' 'Boules' 'Automobile Racing' 'Roller Hockey' 'Cricket' 'Equestrian Vaulting' 'Jeu De </a:t>
            </a:r>
            <a:r>
              <a:rPr lang="en-US" sz="3200" b="1" i="0" dirty="0" err="1">
                <a:solidFill>
                  <a:schemeClr val="bg1"/>
                </a:solidFill>
                <a:effectLst/>
                <a:latin typeface="+mj-lt"/>
              </a:rPr>
              <a:t>Paume</a:t>
            </a:r>
            <a:r>
              <a:rPr lang="en-US" sz="3200" b="1" i="0" dirty="0">
                <a:solidFill>
                  <a:schemeClr val="bg1"/>
                </a:solidFill>
                <a:effectLst/>
                <a:latin typeface="+mj-lt"/>
              </a:rPr>
              <a:t>' '</a:t>
            </a:r>
            <a:r>
              <a:rPr lang="en-US" sz="3200" b="1" i="0" dirty="0" err="1">
                <a:solidFill>
                  <a:schemeClr val="bg1"/>
                </a:solidFill>
                <a:effectLst/>
                <a:latin typeface="+mj-lt"/>
              </a:rPr>
              <a:t>Pesäpallo</a:t>
            </a:r>
            <a:r>
              <a:rPr lang="en-US" sz="3200" b="1" i="0" dirty="0">
                <a:solidFill>
                  <a:schemeClr val="bg1"/>
                </a:solidFill>
                <a:effectLst/>
                <a:latin typeface="+mj-lt"/>
              </a:rPr>
              <a:t>' 'Longue </a:t>
            </a:r>
            <a:r>
              <a:rPr lang="en-US" sz="3200" b="1" i="0" dirty="0" err="1">
                <a:solidFill>
                  <a:schemeClr val="bg1"/>
                </a:solidFill>
                <a:effectLst/>
                <a:latin typeface="+mj-lt"/>
              </a:rPr>
              <a:t>Paume</a:t>
            </a:r>
            <a:r>
              <a:rPr lang="en-US" sz="3200" b="1" i="0" dirty="0">
                <a:solidFill>
                  <a:schemeClr val="bg1"/>
                </a:solidFill>
                <a:effectLst/>
                <a:latin typeface="+mj-lt"/>
              </a:rPr>
              <a:t>' 'Firefighting' 'Racquets' 'Savate' '</a:t>
            </a:r>
            <a:r>
              <a:rPr lang="en-US" sz="3200" b="1" i="0" dirty="0" err="1">
                <a:solidFill>
                  <a:schemeClr val="bg1"/>
                </a:solidFill>
                <a:effectLst/>
                <a:latin typeface="+mj-lt"/>
              </a:rPr>
              <a:t>Kaatsen</a:t>
            </a:r>
            <a:r>
              <a:rPr lang="en-US" sz="3200" b="1" i="0" dirty="0">
                <a:solidFill>
                  <a:schemeClr val="bg1"/>
                </a:solidFill>
                <a:effectLst/>
                <a:latin typeface="+mj-lt"/>
              </a:rPr>
              <a:t>' '</a:t>
            </a:r>
            <a:r>
              <a:rPr lang="en-US" sz="3200" b="1" i="0" dirty="0" err="1">
                <a:solidFill>
                  <a:schemeClr val="bg1"/>
                </a:solidFill>
                <a:effectLst/>
                <a:latin typeface="+mj-lt"/>
              </a:rPr>
              <a:t>Glíma</a:t>
            </a:r>
            <a:r>
              <a:rPr lang="en-US" sz="3200" b="1" i="0" dirty="0">
                <a:solidFill>
                  <a:schemeClr val="bg1"/>
                </a:solidFill>
                <a:effectLst/>
                <a:latin typeface="+mj-lt"/>
              </a:rPr>
              <a:t>' 'Lifesaving' 'Canne De Combat' 'Aeronautics’</a:t>
            </a:r>
          </a:p>
          <a:p>
            <a:endParaRPr lang="en-US" sz="3200" b="1" dirty="0">
              <a:solidFill>
                <a:schemeClr val="bg1"/>
              </a:solidFill>
              <a:latin typeface="+mj-lt"/>
            </a:endParaRPr>
          </a:p>
          <a:p>
            <a:r>
              <a:rPr lang="en-US" sz="3200" b="1" i="0" dirty="0">
                <a:solidFill>
                  <a:schemeClr val="bg1"/>
                </a:solidFill>
                <a:effectLst/>
                <a:latin typeface="+mj-lt"/>
              </a:rPr>
              <a:t>Sports played only by women: 'Artistic Swimming' 'Rhythmic Gymnastics' 'Softball'</a:t>
            </a:r>
            <a:endParaRPr lang="en-US" sz="3200" b="1" dirty="0">
              <a:solidFill>
                <a:schemeClr val="bg1"/>
              </a:solidFill>
              <a:latin typeface="+mj-lt"/>
            </a:endParaRPr>
          </a:p>
          <a:p>
            <a:pPr>
              <a:lnSpc>
                <a:spcPct val="90000"/>
              </a:lnSpc>
            </a:pPr>
            <a:endParaRPr lang="en-US" sz="3100" dirty="0">
              <a:solidFill>
                <a:schemeClr val="bg1"/>
              </a:solidFill>
            </a:endParaRPr>
          </a:p>
        </p:txBody>
      </p:sp>
      <p:pic>
        <p:nvPicPr>
          <p:cNvPr id="6" name="Picture 5">
            <a:extLst>
              <a:ext uri="{FF2B5EF4-FFF2-40B4-BE49-F238E27FC236}">
                <a16:creationId xmlns:a16="http://schemas.microsoft.com/office/drawing/2014/main" id="{82E5CAC5-C14E-BF30-0BA3-606155369599}"/>
              </a:ext>
            </a:extLst>
          </p:cNvPr>
          <p:cNvPicPr>
            <a:picLocks noChangeAspect="1"/>
          </p:cNvPicPr>
          <p:nvPr/>
        </p:nvPicPr>
        <p:blipFill>
          <a:blip r:embed="rId2"/>
          <a:stretch>
            <a:fillRect/>
          </a:stretch>
        </p:blipFill>
        <p:spPr>
          <a:xfrm>
            <a:off x="3329796" y="1207700"/>
            <a:ext cx="8513177" cy="5161435"/>
          </a:xfrm>
          <a:prstGeom prst="rect">
            <a:avLst/>
          </a:prstGeom>
        </p:spPr>
      </p:pic>
    </p:spTree>
    <p:extLst>
      <p:ext uri="{BB962C8B-B14F-4D97-AF65-F5344CB8AC3E}">
        <p14:creationId xmlns:p14="http://schemas.microsoft.com/office/powerpoint/2010/main" val="126952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D54-8059-BECE-1171-4E3050B22C1F}"/>
              </a:ext>
            </a:extLst>
          </p:cNvPr>
          <p:cNvSpPr>
            <a:spLocks noGrp="1"/>
          </p:cNvSpPr>
          <p:nvPr>
            <p:ph type="title"/>
          </p:nvPr>
        </p:nvSpPr>
        <p:spPr>
          <a:xfrm>
            <a:off x="1203545" y="512612"/>
            <a:ext cx="7207209" cy="606725"/>
          </a:xfrm>
        </p:spPr>
        <p:txBody>
          <a:bodyPr>
            <a:normAutofit fontScale="90000"/>
          </a:bodyPr>
          <a:lstStyle/>
          <a:p>
            <a:pPr algn="ctr"/>
            <a:r>
              <a:rPr lang="en-US" b="1" dirty="0">
                <a:solidFill>
                  <a:schemeClr val="tx1"/>
                </a:solidFill>
              </a:rPr>
              <a:t>Top 10 Countries</a:t>
            </a:r>
          </a:p>
        </p:txBody>
      </p:sp>
      <p:pic>
        <p:nvPicPr>
          <p:cNvPr id="11" name="Content Placeholder 10">
            <a:extLst>
              <a:ext uri="{FF2B5EF4-FFF2-40B4-BE49-F238E27FC236}">
                <a16:creationId xmlns:a16="http://schemas.microsoft.com/office/drawing/2014/main" id="{E24A80B4-56A4-A16A-93C4-0B33354FF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014" y="1893169"/>
            <a:ext cx="7223587" cy="3881437"/>
          </a:xfrm>
        </p:spPr>
      </p:pic>
    </p:spTree>
    <p:extLst>
      <p:ext uri="{BB962C8B-B14F-4D97-AF65-F5344CB8AC3E}">
        <p14:creationId xmlns:p14="http://schemas.microsoft.com/office/powerpoint/2010/main" val="1916261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C509-ADB9-C6E0-70C6-F820B7955833}"/>
              </a:ext>
            </a:extLst>
          </p:cNvPr>
          <p:cNvSpPr>
            <a:spLocks noGrp="1"/>
          </p:cNvSpPr>
          <p:nvPr>
            <p:ph type="title"/>
          </p:nvPr>
        </p:nvSpPr>
        <p:spPr>
          <a:xfrm>
            <a:off x="2786047" y="609600"/>
            <a:ext cx="6487955" cy="1320800"/>
          </a:xfrm>
        </p:spPr>
        <p:txBody>
          <a:bodyPr>
            <a:normAutofit/>
          </a:bodyPr>
          <a:lstStyle/>
          <a:p>
            <a:pPr algn="ctr"/>
            <a:r>
              <a:rPr lang="en-US" dirty="0">
                <a:solidFill>
                  <a:schemeClr val="tx1"/>
                </a:solidFill>
                <a:latin typeface="Arial" panose="020B0604020202020204" pitchFamily="34" charset="0"/>
              </a:rPr>
              <a:t>References</a:t>
            </a:r>
            <a:endParaRPr lang="en-US" dirty="0">
              <a:solidFill>
                <a:schemeClr val="tx1"/>
              </a:solidFill>
            </a:endParaRPr>
          </a:p>
        </p:txBody>
      </p:sp>
      <p:pic>
        <p:nvPicPr>
          <p:cNvPr id="14" name="Picture 13" descr="Glasses on top of a book">
            <a:extLst>
              <a:ext uri="{FF2B5EF4-FFF2-40B4-BE49-F238E27FC236}">
                <a16:creationId xmlns:a16="http://schemas.microsoft.com/office/drawing/2014/main" id="{E0A3C90D-33A8-BB48-89D8-116A3EF28275}"/>
              </a:ext>
            </a:extLst>
          </p:cNvPr>
          <p:cNvPicPr>
            <a:picLocks noChangeAspect="1"/>
          </p:cNvPicPr>
          <p:nvPr/>
        </p:nvPicPr>
        <p:blipFill>
          <a:blip r:embed="rId2">
            <a:duotone>
              <a:prstClr val="black"/>
              <a:schemeClr val="tx2">
                <a:tint val="45000"/>
                <a:satMod val="400000"/>
              </a:schemeClr>
            </a:duotone>
          </a:blip>
          <a:srcRect l="24163" r="49495"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18" name="Isosceles Triangle 17">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DDE6E88-3E2A-A34D-0E56-29626E46A1D7}"/>
              </a:ext>
            </a:extLst>
          </p:cNvPr>
          <p:cNvSpPr>
            <a:spLocks noGrp="1"/>
          </p:cNvSpPr>
          <p:nvPr>
            <p:ph idx="1"/>
          </p:nvPr>
        </p:nvSpPr>
        <p:spPr>
          <a:xfrm>
            <a:off x="2786047" y="1763487"/>
            <a:ext cx="6487955" cy="4277876"/>
          </a:xfrm>
        </p:spPr>
        <p:txBody>
          <a:bodyPr>
            <a:normAutofit/>
          </a:bodyPr>
          <a:lstStyle/>
          <a:p>
            <a:r>
              <a:rPr lang="en-US" dirty="0">
                <a:hlinkClick r:id="rId3"/>
              </a:rPr>
              <a:t>https://www.kaggle.com/datasets/muhammadehsan000/olympic-historical-dataset-1896-2020?select=Olympic_Athlete_Bio.csv</a:t>
            </a:r>
            <a:endParaRPr lang="en-US" dirty="0"/>
          </a:p>
          <a:p>
            <a:pPr lvl="1"/>
            <a:r>
              <a:rPr lang="en-US" dirty="0"/>
              <a:t>Olympic_Athlete_Bio.csv</a:t>
            </a:r>
          </a:p>
          <a:p>
            <a:pPr lvl="1"/>
            <a:r>
              <a:rPr lang="en-US" dirty="0"/>
              <a:t>Olympic_Athlete_Event_Results.csv</a:t>
            </a:r>
          </a:p>
          <a:p>
            <a:pPr lvl="1"/>
            <a:r>
              <a:rPr lang="en-US" dirty="0"/>
              <a:t>Olympic_Games_Medal_Tally.csv</a:t>
            </a:r>
          </a:p>
          <a:p>
            <a:pPr lvl="1"/>
            <a:r>
              <a:rPr lang="en-US" dirty="0"/>
              <a:t>Olympic_Results.csv</a:t>
            </a:r>
          </a:p>
          <a:p>
            <a:pPr lvl="1"/>
            <a:r>
              <a:rPr lang="en-US" dirty="0"/>
              <a:t>Olympics_Country.csv</a:t>
            </a:r>
          </a:p>
          <a:p>
            <a:pPr lvl="1"/>
            <a:r>
              <a:rPr lang="en-US" dirty="0"/>
              <a:t>Olympics_Games.csv</a:t>
            </a:r>
          </a:p>
          <a:p>
            <a:pPr lvl="1"/>
            <a:r>
              <a:rPr lang="en-US" dirty="0">
                <a:hlinkClick r:id="rId4"/>
              </a:rPr>
              <a:t>Sport | European Institute for Gender Equality (europa.eu)</a:t>
            </a:r>
            <a:endParaRPr lang="en-US" dirty="0"/>
          </a:p>
        </p:txBody>
      </p:sp>
    </p:spTree>
    <p:extLst>
      <p:ext uri="{BB962C8B-B14F-4D97-AF65-F5344CB8AC3E}">
        <p14:creationId xmlns:p14="http://schemas.microsoft.com/office/powerpoint/2010/main" val="3231360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0281-C8C8-FD58-D7C9-89C068494361}"/>
              </a:ext>
            </a:extLst>
          </p:cNvPr>
          <p:cNvSpPr>
            <a:spLocks noGrp="1"/>
          </p:cNvSpPr>
          <p:nvPr>
            <p:ph type="title"/>
          </p:nvPr>
        </p:nvSpPr>
        <p:spPr>
          <a:xfrm>
            <a:off x="677334" y="609600"/>
            <a:ext cx="8596668" cy="1320800"/>
          </a:xfrm>
        </p:spPr>
        <p:txBody>
          <a:bodyPr anchor="t">
            <a:normAutofit/>
          </a:bodyPr>
          <a:lstStyle/>
          <a:p>
            <a:pPr algn="ctr"/>
            <a:r>
              <a:rPr lang="en-US" b="0" i="0" u="none" strike="noStrike" dirty="0">
                <a:solidFill>
                  <a:schemeClr val="tx1"/>
                </a:solidFill>
                <a:effectLst/>
                <a:latin typeface="Arial" panose="020B0604020202020204" pitchFamily="34" charset="0"/>
              </a:rPr>
              <a:t>How has the addition of new countries affected the Olympics?</a:t>
            </a:r>
            <a:endParaRPr lang="en-US" dirty="0">
              <a:solidFill>
                <a:schemeClr val="tx1"/>
              </a:solidFill>
            </a:endParaRPr>
          </a:p>
        </p:txBody>
      </p:sp>
      <p:sp>
        <p:nvSpPr>
          <p:cNvPr id="9" name="Content Placeholder 8">
            <a:extLst>
              <a:ext uri="{FF2B5EF4-FFF2-40B4-BE49-F238E27FC236}">
                <a16:creationId xmlns:a16="http://schemas.microsoft.com/office/drawing/2014/main" id="{C5D8D878-1EDF-F9F0-5FD7-474B1EC8860C}"/>
              </a:ext>
            </a:extLst>
          </p:cNvPr>
          <p:cNvSpPr>
            <a:spLocks noGrp="1"/>
          </p:cNvSpPr>
          <p:nvPr>
            <p:ph idx="1"/>
          </p:nvPr>
        </p:nvSpPr>
        <p:spPr>
          <a:xfrm>
            <a:off x="7279401" y="1930400"/>
            <a:ext cx="2934714" cy="3880773"/>
          </a:xfrm>
        </p:spPr>
        <p:txBody>
          <a:bodyPr>
            <a:normAutofit/>
          </a:bodyPr>
          <a:lstStyle/>
          <a:p>
            <a:r>
              <a:rPr lang="en-US" dirty="0"/>
              <a:t>Number of countries that won at least one medal</a:t>
            </a:r>
          </a:p>
          <a:p>
            <a:r>
              <a:rPr lang="en-US" dirty="0"/>
              <a:t>No datapoint for 1940 and 1944</a:t>
            </a:r>
          </a:p>
          <a:p>
            <a:r>
              <a:rPr lang="en-US" dirty="0"/>
              <a:t>77 countries medaled in 2024 Summer Olympics</a:t>
            </a:r>
            <a:r>
              <a:rPr lang="en-US" baseline="30000" dirty="0"/>
              <a:t>1</a:t>
            </a:r>
          </a:p>
          <a:p>
            <a:r>
              <a:rPr lang="en-US" dirty="0"/>
              <a:t>Predicts 84 countries to win a medal</a:t>
            </a:r>
          </a:p>
        </p:txBody>
      </p:sp>
      <p:sp>
        <p:nvSpPr>
          <p:cNvPr id="4" name="TextBox 3">
            <a:extLst>
              <a:ext uri="{FF2B5EF4-FFF2-40B4-BE49-F238E27FC236}">
                <a16:creationId xmlns:a16="http://schemas.microsoft.com/office/drawing/2014/main" id="{E26E25CF-E324-C910-7345-08E78D374F10}"/>
              </a:ext>
            </a:extLst>
          </p:cNvPr>
          <p:cNvSpPr txBox="1"/>
          <p:nvPr/>
        </p:nvSpPr>
        <p:spPr>
          <a:xfrm>
            <a:off x="6936651" y="6493163"/>
            <a:ext cx="5456240" cy="261610"/>
          </a:xfrm>
          <a:prstGeom prst="rect">
            <a:avLst/>
          </a:prstGeom>
          <a:noFill/>
        </p:spPr>
        <p:txBody>
          <a:bodyPr wrap="square">
            <a:spAutoFit/>
          </a:bodyPr>
          <a:lstStyle/>
          <a:p>
            <a:r>
              <a:rPr lang="en-US" sz="1050" dirty="0"/>
              <a:t>1 - https://olympics.com/en/paris-2024/medals</a:t>
            </a:r>
          </a:p>
        </p:txBody>
      </p:sp>
      <p:pic>
        <p:nvPicPr>
          <p:cNvPr id="7" name="Picture 6" descr="A graph with a line going up&#10;&#10;Description automatically generated">
            <a:extLst>
              <a:ext uri="{FF2B5EF4-FFF2-40B4-BE49-F238E27FC236}">
                <a16:creationId xmlns:a16="http://schemas.microsoft.com/office/drawing/2014/main" id="{50F28812-6E8F-32FF-7FC6-0303789ED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821" y="1791855"/>
            <a:ext cx="6768180" cy="4380830"/>
          </a:xfrm>
          <a:prstGeom prst="rect">
            <a:avLst/>
          </a:prstGeom>
        </p:spPr>
      </p:pic>
    </p:spTree>
    <p:extLst>
      <p:ext uri="{BB962C8B-B14F-4D97-AF65-F5344CB8AC3E}">
        <p14:creationId xmlns:p14="http://schemas.microsoft.com/office/powerpoint/2010/main" val="848046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1970-B8A5-9208-33AC-083443DC7669}"/>
              </a:ext>
            </a:extLst>
          </p:cNvPr>
          <p:cNvSpPr>
            <a:spLocks noGrp="1"/>
          </p:cNvSpPr>
          <p:nvPr>
            <p:ph type="title"/>
          </p:nvPr>
        </p:nvSpPr>
        <p:spPr>
          <a:xfrm>
            <a:off x="677334" y="609600"/>
            <a:ext cx="8596668" cy="1320800"/>
          </a:xfrm>
        </p:spPr>
        <p:txBody>
          <a:bodyPr anchor="t">
            <a:normAutofit/>
          </a:bodyPr>
          <a:lstStyle/>
          <a:p>
            <a:pPr algn="ctr"/>
            <a:r>
              <a:rPr lang="en-US" b="0" i="0" u="none" strike="noStrike" dirty="0">
                <a:solidFill>
                  <a:schemeClr val="tx1"/>
                </a:solidFill>
                <a:effectLst/>
                <a:latin typeface="Arial" panose="020B0604020202020204" pitchFamily="34" charset="0"/>
              </a:rPr>
              <a:t>How has the addition of new countries affected the Olympics? </a:t>
            </a:r>
            <a:endParaRPr lang="en-US" dirty="0">
              <a:solidFill>
                <a:schemeClr val="tx1"/>
              </a:solidFill>
            </a:endParaRPr>
          </a:p>
        </p:txBody>
      </p:sp>
      <p:sp>
        <p:nvSpPr>
          <p:cNvPr id="9" name="Content Placeholder 8">
            <a:extLst>
              <a:ext uri="{FF2B5EF4-FFF2-40B4-BE49-F238E27FC236}">
                <a16:creationId xmlns:a16="http://schemas.microsoft.com/office/drawing/2014/main" id="{AE805A0D-50B3-C9F8-5E21-9EFBF0927C25}"/>
              </a:ext>
            </a:extLst>
          </p:cNvPr>
          <p:cNvSpPr>
            <a:spLocks noGrp="1"/>
          </p:cNvSpPr>
          <p:nvPr>
            <p:ph idx="1"/>
          </p:nvPr>
        </p:nvSpPr>
        <p:spPr>
          <a:xfrm>
            <a:off x="7330439" y="2047461"/>
            <a:ext cx="2927185" cy="3880773"/>
          </a:xfrm>
        </p:spPr>
        <p:txBody>
          <a:bodyPr>
            <a:normAutofit/>
          </a:bodyPr>
          <a:lstStyle/>
          <a:p>
            <a:r>
              <a:rPr lang="en-US" dirty="0"/>
              <a:t>Number of countries participating</a:t>
            </a:r>
          </a:p>
          <a:p>
            <a:r>
              <a:rPr lang="en-US" dirty="0"/>
              <a:t>206 countries participated in 2024 Summer Olympics</a:t>
            </a:r>
            <a:r>
              <a:rPr lang="en-US" baseline="30000" dirty="0"/>
              <a:t>1</a:t>
            </a:r>
          </a:p>
          <a:p>
            <a:r>
              <a:rPr lang="en-US" dirty="0"/>
              <a:t>Predicts 214 countries</a:t>
            </a:r>
          </a:p>
          <a:p>
            <a:endParaRPr lang="en-US" baseline="30000" dirty="0"/>
          </a:p>
          <a:p>
            <a:endParaRPr lang="en-US" dirty="0"/>
          </a:p>
        </p:txBody>
      </p:sp>
      <p:pic>
        <p:nvPicPr>
          <p:cNvPr id="4" name="Picture 3" descr="A graph with a line going up&#10;&#10;Description automatically generated">
            <a:extLst>
              <a:ext uri="{FF2B5EF4-FFF2-40B4-BE49-F238E27FC236}">
                <a16:creationId xmlns:a16="http://schemas.microsoft.com/office/drawing/2014/main" id="{DCF4381B-C533-0E92-B766-769DA6602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95" y="2047460"/>
            <a:ext cx="6675874" cy="4297921"/>
          </a:xfrm>
          <a:prstGeom prst="rect">
            <a:avLst/>
          </a:prstGeom>
        </p:spPr>
      </p:pic>
      <p:sp>
        <p:nvSpPr>
          <p:cNvPr id="7" name="TextBox 6">
            <a:extLst>
              <a:ext uri="{FF2B5EF4-FFF2-40B4-BE49-F238E27FC236}">
                <a16:creationId xmlns:a16="http://schemas.microsoft.com/office/drawing/2014/main" id="{D2D6D086-DAE7-09EB-753C-F94AF5A5779C}"/>
              </a:ext>
            </a:extLst>
          </p:cNvPr>
          <p:cNvSpPr txBox="1"/>
          <p:nvPr/>
        </p:nvSpPr>
        <p:spPr>
          <a:xfrm>
            <a:off x="6982569" y="6271491"/>
            <a:ext cx="4959926" cy="430887"/>
          </a:xfrm>
          <a:prstGeom prst="rect">
            <a:avLst/>
          </a:prstGeom>
          <a:noFill/>
        </p:spPr>
        <p:txBody>
          <a:bodyPr wrap="square">
            <a:spAutoFit/>
          </a:bodyPr>
          <a:lstStyle/>
          <a:p>
            <a:r>
              <a:rPr lang="en-US" sz="1100" dirty="0"/>
              <a:t>1 - https://olympics.com/ioc/faq/competing-and-being-part-of-the-games/how-many-athletes-and-countries-take-part-in-the-olympic-games</a:t>
            </a:r>
          </a:p>
        </p:txBody>
      </p:sp>
    </p:spTree>
    <p:extLst>
      <p:ext uri="{BB962C8B-B14F-4D97-AF65-F5344CB8AC3E}">
        <p14:creationId xmlns:p14="http://schemas.microsoft.com/office/powerpoint/2010/main" val="3593494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F58FB-6B85-FEEF-1E03-3D5121C4B27D}"/>
              </a:ext>
            </a:extLst>
          </p:cNvPr>
          <p:cNvSpPr>
            <a:spLocks noGrp="1"/>
          </p:cNvSpPr>
          <p:nvPr>
            <p:ph type="title"/>
          </p:nvPr>
        </p:nvSpPr>
        <p:spPr/>
        <p:txBody>
          <a:bodyPr/>
          <a:lstStyle/>
          <a:p>
            <a:pPr algn="ctr"/>
            <a:r>
              <a:rPr lang="en-US" b="0" i="0" u="none" strike="noStrike" dirty="0">
                <a:solidFill>
                  <a:schemeClr val="tx1"/>
                </a:solidFill>
                <a:effectLst/>
                <a:latin typeface="Arial" panose="020B0604020202020204" pitchFamily="34" charset="0"/>
              </a:rPr>
              <a:t>How has the addition of new countries affected the Olympics? </a:t>
            </a:r>
            <a:endParaRPr lang="en-US" dirty="0"/>
          </a:p>
        </p:txBody>
      </p:sp>
      <p:pic>
        <p:nvPicPr>
          <p:cNvPr id="5" name="Content Placeholder 4" descr="A graph showing the number of countries/regions&#10;&#10;Description automatically generated">
            <a:extLst>
              <a:ext uri="{FF2B5EF4-FFF2-40B4-BE49-F238E27FC236}">
                <a16:creationId xmlns:a16="http://schemas.microsoft.com/office/drawing/2014/main" id="{34B71A28-9862-BB4C-E24F-691F0EABDE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566" y="1872974"/>
            <a:ext cx="6960548" cy="4505344"/>
          </a:xfrm>
        </p:spPr>
      </p:pic>
      <p:sp>
        <p:nvSpPr>
          <p:cNvPr id="7" name="Content Placeholder 8">
            <a:extLst>
              <a:ext uri="{FF2B5EF4-FFF2-40B4-BE49-F238E27FC236}">
                <a16:creationId xmlns:a16="http://schemas.microsoft.com/office/drawing/2014/main" id="{B9085622-9543-655E-0924-36B4914F8292}"/>
              </a:ext>
            </a:extLst>
          </p:cNvPr>
          <p:cNvSpPr txBox="1">
            <a:spLocks/>
          </p:cNvSpPr>
          <p:nvPr/>
        </p:nvSpPr>
        <p:spPr>
          <a:xfrm>
            <a:off x="7400136" y="1872974"/>
            <a:ext cx="2927185"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Dividing number of countries that won a medal by number of participating countries</a:t>
            </a:r>
          </a:p>
          <a:p>
            <a:r>
              <a:rPr lang="en-US" dirty="0"/>
              <a:t>38% of countries won a medal in 2024 Summer Olympics</a:t>
            </a:r>
          </a:p>
          <a:p>
            <a:r>
              <a:rPr lang="en-US" dirty="0"/>
              <a:t>Predicts 27% of countries</a:t>
            </a:r>
          </a:p>
          <a:p>
            <a:endParaRPr lang="en-US" baseline="30000" dirty="0"/>
          </a:p>
          <a:p>
            <a:endParaRPr lang="en-US" dirty="0"/>
          </a:p>
        </p:txBody>
      </p:sp>
    </p:spTree>
    <p:extLst>
      <p:ext uri="{BB962C8B-B14F-4D97-AF65-F5344CB8AC3E}">
        <p14:creationId xmlns:p14="http://schemas.microsoft.com/office/powerpoint/2010/main" val="3385989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16DC7-CAD1-0D40-7A30-8F94695B790F}"/>
              </a:ext>
            </a:extLst>
          </p:cNvPr>
          <p:cNvSpPr>
            <a:spLocks noGrp="1"/>
          </p:cNvSpPr>
          <p:nvPr>
            <p:ph type="title"/>
          </p:nvPr>
        </p:nvSpPr>
        <p:spPr>
          <a:xfrm>
            <a:off x="677334" y="609600"/>
            <a:ext cx="8596668" cy="1320800"/>
          </a:xfrm>
        </p:spPr>
        <p:txBody>
          <a:bodyPr anchor="t">
            <a:normAutofit/>
          </a:bodyPr>
          <a:lstStyle/>
          <a:p>
            <a:pPr algn="ctr"/>
            <a:r>
              <a:rPr lang="en-US" b="0" i="0" u="none" strike="noStrike" dirty="0">
                <a:solidFill>
                  <a:schemeClr val="tx1"/>
                </a:solidFill>
                <a:effectLst/>
                <a:latin typeface="Arial"/>
                <a:cs typeface="Arial"/>
              </a:rPr>
              <a:t>How has the addition of new events affected the Olympics?</a:t>
            </a:r>
            <a:endParaRPr lang="en-US"/>
          </a:p>
        </p:txBody>
      </p:sp>
      <p:pic>
        <p:nvPicPr>
          <p:cNvPr id="4" name="Content Placeholder 3" descr="A graph showing the change in event count for summer olympics&#10;&#10;Description automatically generated">
            <a:extLst>
              <a:ext uri="{FF2B5EF4-FFF2-40B4-BE49-F238E27FC236}">
                <a16:creationId xmlns:a16="http://schemas.microsoft.com/office/drawing/2014/main" id="{D879DA9E-6D77-89F8-A9AB-5A4C8249DA3B}"/>
              </a:ext>
            </a:extLst>
          </p:cNvPr>
          <p:cNvPicPr>
            <a:picLocks noChangeAspect="1"/>
          </p:cNvPicPr>
          <p:nvPr/>
        </p:nvPicPr>
        <p:blipFill>
          <a:blip r:embed="rId2"/>
          <a:stretch>
            <a:fillRect/>
          </a:stretch>
        </p:blipFill>
        <p:spPr>
          <a:xfrm>
            <a:off x="112219" y="2159331"/>
            <a:ext cx="6410076" cy="3113630"/>
          </a:xfrm>
          <a:prstGeom prst="rect">
            <a:avLst/>
          </a:prstGeom>
        </p:spPr>
      </p:pic>
      <p:sp>
        <p:nvSpPr>
          <p:cNvPr id="8" name="Content Placeholder 7">
            <a:extLst>
              <a:ext uri="{FF2B5EF4-FFF2-40B4-BE49-F238E27FC236}">
                <a16:creationId xmlns:a16="http://schemas.microsoft.com/office/drawing/2014/main" id="{D4D860EC-5AA6-F826-75D5-407D99407025}"/>
              </a:ext>
            </a:extLst>
          </p:cNvPr>
          <p:cNvSpPr>
            <a:spLocks noGrp="1"/>
          </p:cNvSpPr>
          <p:nvPr>
            <p:ph idx="1"/>
          </p:nvPr>
        </p:nvSpPr>
        <p:spPr>
          <a:xfrm>
            <a:off x="6800411" y="2234766"/>
            <a:ext cx="2927185" cy="3880773"/>
          </a:xfrm>
        </p:spPr>
        <p:txBody>
          <a:bodyPr vert="horz" lIns="91440" tIns="45720" rIns="91440" bIns="45720" rtlCol="0" anchor="t">
            <a:normAutofit/>
          </a:bodyPr>
          <a:lstStyle/>
          <a:p>
            <a:r>
              <a:rPr lang="en-US" sz="1500" dirty="0"/>
              <a:t>The change in total Olympic events from one summer event to the next.</a:t>
            </a:r>
          </a:p>
          <a:p>
            <a:r>
              <a:rPr lang="en-US" sz="1500" dirty="0"/>
              <a:t>Two events had to be cleaned due to inaccurate data. (1900 and 1904)</a:t>
            </a:r>
          </a:p>
          <a:p>
            <a:r>
              <a:rPr lang="en-US" sz="1500" dirty="0"/>
              <a:t>18 of the changes were positive addition of events.</a:t>
            </a:r>
          </a:p>
          <a:p>
            <a:r>
              <a:rPr lang="en-US" sz="1500" dirty="0"/>
              <a:t>The trend of increasing events continued with 329 in 2024.</a:t>
            </a:r>
            <a:endParaRPr lang="en-US"/>
          </a:p>
          <a:p>
            <a:endParaRPr lang="en-US" sz="1500" dirty="0"/>
          </a:p>
        </p:txBody>
      </p:sp>
    </p:spTree>
    <p:extLst>
      <p:ext uri="{BB962C8B-B14F-4D97-AF65-F5344CB8AC3E}">
        <p14:creationId xmlns:p14="http://schemas.microsoft.com/office/powerpoint/2010/main" val="184670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B0B9-F68A-06E7-50EF-3F7A16430676}"/>
              </a:ext>
            </a:extLst>
          </p:cNvPr>
          <p:cNvSpPr>
            <a:spLocks noGrp="1"/>
          </p:cNvSpPr>
          <p:nvPr>
            <p:ph type="title"/>
          </p:nvPr>
        </p:nvSpPr>
        <p:spPr/>
        <p:txBody>
          <a:bodyPr/>
          <a:lstStyle/>
          <a:p>
            <a:pPr algn="ctr"/>
            <a:r>
              <a:rPr lang="en-US" b="0" i="0" u="none" strike="noStrike" dirty="0">
                <a:solidFill>
                  <a:schemeClr val="tx1"/>
                </a:solidFill>
                <a:effectLst/>
                <a:latin typeface="Arial"/>
                <a:cs typeface="Arial"/>
              </a:rPr>
              <a:t>How has the addition of new events affected the Olympics?</a:t>
            </a:r>
            <a:r>
              <a:rPr lang="en-US" dirty="0">
                <a:solidFill>
                  <a:schemeClr val="tx1"/>
                </a:solidFill>
                <a:latin typeface="Arial"/>
                <a:cs typeface="Arial"/>
              </a:rPr>
              <a:t> (part 2)</a:t>
            </a:r>
            <a:endParaRPr lang="en-US" dirty="0">
              <a:solidFill>
                <a:schemeClr val="tx1"/>
              </a:solidFill>
            </a:endParaRPr>
          </a:p>
        </p:txBody>
      </p:sp>
      <p:pic>
        <p:nvPicPr>
          <p:cNvPr id="5" name="Content Placeholder 4" descr="A pie chart with numbers and text&#10;&#10;Description automatically generated">
            <a:extLst>
              <a:ext uri="{FF2B5EF4-FFF2-40B4-BE49-F238E27FC236}">
                <a16:creationId xmlns:a16="http://schemas.microsoft.com/office/drawing/2014/main" id="{AD43672A-D0B3-091C-9077-ADA414A00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30400"/>
            <a:ext cx="4089473" cy="4457700"/>
          </a:xfrm>
        </p:spPr>
      </p:pic>
      <p:pic>
        <p:nvPicPr>
          <p:cNvPr id="7" name="Picture 6" descr="A pie chart with different colored circles&#10;&#10;Description automatically generated">
            <a:extLst>
              <a:ext uri="{FF2B5EF4-FFF2-40B4-BE49-F238E27FC236}">
                <a16:creationId xmlns:a16="http://schemas.microsoft.com/office/drawing/2014/main" id="{3C5B4A96-FB5D-58B5-BA4D-FB39924C7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528" y="1930400"/>
            <a:ext cx="4089474" cy="4457700"/>
          </a:xfrm>
          <a:prstGeom prst="rect">
            <a:avLst/>
          </a:prstGeom>
        </p:spPr>
      </p:pic>
      <p:sp>
        <p:nvSpPr>
          <p:cNvPr id="3" name="TextBox 2">
            <a:extLst>
              <a:ext uri="{FF2B5EF4-FFF2-40B4-BE49-F238E27FC236}">
                <a16:creationId xmlns:a16="http://schemas.microsoft.com/office/drawing/2014/main" id="{F48D2760-B7CD-8DAE-44F4-6D5AFE7DB8A4}"/>
              </a:ext>
            </a:extLst>
          </p:cNvPr>
          <p:cNvSpPr txBox="1"/>
          <p:nvPr/>
        </p:nvSpPr>
        <p:spPr>
          <a:xfrm>
            <a:off x="9448040" y="2761170"/>
            <a:ext cx="2444012" cy="1754326"/>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t>Top 5 for 1908 equated for 85.8% of gold medals.</a:t>
            </a:r>
          </a:p>
          <a:p>
            <a:pPr marL="285750" indent="-285750">
              <a:buFont typeface="Wingdings"/>
              <a:buChar char="Ø"/>
            </a:pPr>
            <a:r>
              <a:rPr lang="en-US" dirty="0"/>
              <a:t>Top 15 for 2020 equated for 69.6% of gold medals</a:t>
            </a:r>
          </a:p>
        </p:txBody>
      </p:sp>
    </p:spTree>
    <p:extLst>
      <p:ext uri="{BB962C8B-B14F-4D97-AF65-F5344CB8AC3E}">
        <p14:creationId xmlns:p14="http://schemas.microsoft.com/office/powerpoint/2010/main" val="2933197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C08927E-D75B-DE32-5C38-3CFD1323EB7B}"/>
              </a:ext>
            </a:extLst>
          </p:cNvPr>
          <p:cNvSpPr>
            <a:spLocks noGrp="1"/>
          </p:cNvSpPr>
          <p:nvPr>
            <p:ph type="title"/>
          </p:nvPr>
        </p:nvSpPr>
        <p:spPr>
          <a:xfrm>
            <a:off x="673754" y="643467"/>
            <a:ext cx="4203045" cy="1375608"/>
          </a:xfrm>
        </p:spPr>
        <p:txBody>
          <a:bodyPr anchor="ctr">
            <a:normAutofit/>
          </a:bodyPr>
          <a:lstStyle/>
          <a:p>
            <a:pPr>
              <a:lnSpc>
                <a:spcPct val="90000"/>
              </a:lnSpc>
            </a:pPr>
            <a:r>
              <a:rPr lang="en-US" sz="3100" b="0" i="0" u="none" strike="noStrike" dirty="0">
                <a:solidFill>
                  <a:schemeClr val="bg1"/>
                </a:solidFill>
                <a:effectLst/>
                <a:latin typeface="Arial" panose="020B0604020202020204" pitchFamily="34" charset="0"/>
              </a:rPr>
              <a:t>Have there been more female athletes added over time?</a:t>
            </a:r>
            <a:endParaRPr lang="en-US" sz="3100" dirty="0">
              <a:solidFill>
                <a:schemeClr val="bg1"/>
              </a:solidFill>
            </a:endParaRPr>
          </a:p>
        </p:txBody>
      </p:sp>
      <p:sp>
        <p:nvSpPr>
          <p:cNvPr id="9" name="Content Placeholder 8">
            <a:extLst>
              <a:ext uri="{FF2B5EF4-FFF2-40B4-BE49-F238E27FC236}">
                <a16:creationId xmlns:a16="http://schemas.microsoft.com/office/drawing/2014/main" id="{376EAAE6-9096-C648-1E18-3B0C55C4776F}"/>
              </a:ext>
            </a:extLst>
          </p:cNvPr>
          <p:cNvSpPr>
            <a:spLocks noGrp="1"/>
          </p:cNvSpPr>
          <p:nvPr>
            <p:ph idx="1"/>
          </p:nvPr>
        </p:nvSpPr>
        <p:spPr>
          <a:xfrm>
            <a:off x="673754" y="2160590"/>
            <a:ext cx="3973943" cy="3440110"/>
          </a:xfrm>
        </p:spPr>
        <p:txBody>
          <a:bodyPr vert="horz" lIns="91440" tIns="45720" rIns="91440" bIns="45720" rtlCol="0" anchor="t">
            <a:normAutofit lnSpcReduction="10000"/>
          </a:bodyPr>
          <a:lstStyle/>
          <a:p>
            <a:r>
              <a:rPr lang="en-US" dirty="0">
                <a:solidFill>
                  <a:schemeClr val="bg1"/>
                </a:solidFill>
              </a:rPr>
              <a:t>Number of female athletes who participated.</a:t>
            </a:r>
          </a:p>
          <a:p>
            <a:r>
              <a:rPr lang="en-US" dirty="0">
                <a:solidFill>
                  <a:schemeClr val="bg1"/>
                </a:solidFill>
              </a:rPr>
              <a:t>Prediction: 5,973 female athletes in 2024 Summer Olympics.</a:t>
            </a:r>
          </a:p>
          <a:p>
            <a:r>
              <a:rPr lang="en-US" dirty="0">
                <a:solidFill>
                  <a:schemeClr val="bg1"/>
                </a:solidFill>
              </a:rPr>
              <a:t>Actual value : 5,503 female athletes in 2024 Summer Olympics.</a:t>
            </a:r>
          </a:p>
          <a:p>
            <a:r>
              <a:rPr lang="en-US" dirty="0">
                <a:solidFill>
                  <a:schemeClr val="bg1"/>
                </a:solidFill>
              </a:rPr>
              <a:t>Correlation of 0.93 suggest strong relationship between female athletes participating and the passage of time. </a:t>
            </a:r>
          </a:p>
          <a:p>
            <a:endParaRPr lang="en-US" dirty="0">
              <a:solidFill>
                <a:schemeClr val="bg1"/>
              </a:solidFill>
            </a:endParaRPr>
          </a:p>
          <a:p>
            <a:endParaRPr lang="en-US" dirty="0">
              <a:solidFill>
                <a:schemeClr val="bg1"/>
              </a:solidFill>
            </a:endParaRPr>
          </a:p>
        </p:txBody>
      </p:sp>
      <p:pic>
        <p:nvPicPr>
          <p:cNvPr id="5" name="Content Placeholder 4" descr="A graph with red and blue lines&#10;&#10;Description automatically generated">
            <a:extLst>
              <a:ext uri="{FF2B5EF4-FFF2-40B4-BE49-F238E27FC236}">
                <a16:creationId xmlns:a16="http://schemas.microsoft.com/office/drawing/2014/main" id="{698F524A-111C-653A-DD15-6C1EEC22A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292" y="1685925"/>
            <a:ext cx="6225268" cy="3486150"/>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317330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9D9AD9DF-CAA7-46D4-157D-BA9BEF98D9B5}"/>
              </a:ext>
            </a:extLst>
          </p:cNvPr>
          <p:cNvSpPr>
            <a:spLocks noGrp="1"/>
          </p:cNvSpPr>
          <p:nvPr>
            <p:ph type="title"/>
          </p:nvPr>
        </p:nvSpPr>
        <p:spPr>
          <a:xfrm>
            <a:off x="673754" y="643467"/>
            <a:ext cx="4203045" cy="1375608"/>
          </a:xfrm>
        </p:spPr>
        <p:txBody>
          <a:bodyPr anchor="ctr">
            <a:normAutofit/>
          </a:bodyPr>
          <a:lstStyle/>
          <a:p>
            <a:pPr>
              <a:lnSpc>
                <a:spcPct val="90000"/>
              </a:lnSpc>
            </a:pPr>
            <a:r>
              <a:rPr lang="en-US" sz="3100" b="0" i="0" u="none" strike="noStrike" dirty="0">
                <a:solidFill>
                  <a:schemeClr val="bg1"/>
                </a:solidFill>
                <a:effectLst/>
                <a:latin typeface="Arial" panose="020B0604020202020204" pitchFamily="34" charset="0"/>
              </a:rPr>
              <a:t>Have there been more female athletes added over time? (Part 2)</a:t>
            </a:r>
            <a:endParaRPr lang="en-US" sz="3100" dirty="0">
              <a:solidFill>
                <a:schemeClr val="bg1"/>
              </a:solidFill>
            </a:endParaRPr>
          </a:p>
        </p:txBody>
      </p:sp>
      <p:sp>
        <p:nvSpPr>
          <p:cNvPr id="9" name="Content Placeholder 8">
            <a:extLst>
              <a:ext uri="{FF2B5EF4-FFF2-40B4-BE49-F238E27FC236}">
                <a16:creationId xmlns:a16="http://schemas.microsoft.com/office/drawing/2014/main" id="{11F4AD53-9FA5-C45D-6B46-9FBB6CE59DDE}"/>
              </a:ext>
            </a:extLst>
          </p:cNvPr>
          <p:cNvSpPr>
            <a:spLocks noGrp="1"/>
          </p:cNvSpPr>
          <p:nvPr>
            <p:ph idx="1"/>
          </p:nvPr>
        </p:nvSpPr>
        <p:spPr>
          <a:xfrm>
            <a:off x="673754" y="2160590"/>
            <a:ext cx="3973943" cy="3440110"/>
          </a:xfrm>
        </p:spPr>
        <p:txBody>
          <a:bodyPr vert="horz" lIns="91440" tIns="45720" rIns="91440" bIns="45720" rtlCol="0" anchor="t">
            <a:normAutofit/>
          </a:bodyPr>
          <a:lstStyle/>
          <a:p>
            <a:r>
              <a:rPr lang="en-US" dirty="0">
                <a:solidFill>
                  <a:schemeClr val="bg1"/>
                </a:solidFill>
              </a:rPr>
              <a:t>Depicts the percentage of athletes that were female. </a:t>
            </a:r>
          </a:p>
          <a:p>
            <a:r>
              <a:rPr lang="en-US" dirty="0">
                <a:solidFill>
                  <a:schemeClr val="bg1"/>
                </a:solidFill>
              </a:rPr>
              <a:t>Key takeaway</a:t>
            </a:r>
          </a:p>
          <a:p>
            <a:pPr lvl="1">
              <a:buFont typeface="Courier New" charset="2"/>
              <a:buChar char="o"/>
            </a:pPr>
            <a:r>
              <a:rPr lang="en-US" dirty="0">
                <a:solidFill>
                  <a:schemeClr val="bg1"/>
                </a:solidFill>
              </a:rPr>
              <a:t>It took from 1896 to 1976 to pass 25% of athletes were female.  (80 years)</a:t>
            </a:r>
          </a:p>
          <a:p>
            <a:pPr lvl="1">
              <a:buFont typeface="Courier New" charset="2"/>
              <a:buChar char="o"/>
            </a:pPr>
            <a:r>
              <a:rPr lang="en-US" dirty="0">
                <a:solidFill>
                  <a:schemeClr val="bg1"/>
                </a:solidFill>
              </a:rPr>
              <a:t>From 1976 to 2020 female athletes gained another 23% to achieve 48% proportion.          (44 years)</a:t>
            </a:r>
          </a:p>
          <a:p>
            <a:pPr lvl="1">
              <a:buFont typeface="Courier New" charset="2"/>
              <a:buChar char="o"/>
            </a:pPr>
            <a:endParaRPr lang="en-US" dirty="0">
              <a:solidFill>
                <a:schemeClr val="bg1"/>
              </a:solidFill>
            </a:endParaRPr>
          </a:p>
        </p:txBody>
      </p:sp>
      <p:pic>
        <p:nvPicPr>
          <p:cNvPr id="5" name="Content Placeholder 4" descr="A graph showing the number of athletes in the summer olympics&#10;&#10;Description automatically generated">
            <a:extLst>
              <a:ext uri="{FF2B5EF4-FFF2-40B4-BE49-F238E27FC236}">
                <a16:creationId xmlns:a16="http://schemas.microsoft.com/office/drawing/2014/main" id="{53225708-D487-D7BA-8921-D85E8077D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256" y="1621243"/>
            <a:ext cx="6486958" cy="3665131"/>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834044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Isosceles Triangle 1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0114CAE-F1CA-548E-564E-9F97970B7A57}"/>
              </a:ext>
            </a:extLst>
          </p:cNvPr>
          <p:cNvSpPr>
            <a:spLocks noGrp="1"/>
          </p:cNvSpPr>
          <p:nvPr>
            <p:ph type="title"/>
          </p:nvPr>
        </p:nvSpPr>
        <p:spPr>
          <a:xfrm>
            <a:off x="2646463" y="252968"/>
            <a:ext cx="6290504" cy="801612"/>
          </a:xfrm>
        </p:spPr>
        <p:txBody>
          <a:bodyPr anchor="ctr">
            <a:normAutofit/>
          </a:bodyPr>
          <a:lstStyle/>
          <a:p>
            <a:pPr algn="ctr">
              <a:lnSpc>
                <a:spcPct val="90000"/>
              </a:lnSpc>
            </a:pPr>
            <a:r>
              <a:rPr lang="en-US" sz="3100" b="1" dirty="0">
                <a:latin typeface="Arial" panose="020B0604020202020204" pitchFamily="34" charset="0"/>
              </a:rPr>
              <a:t>Relevance of Gender </a:t>
            </a:r>
            <a:endParaRPr lang="en-US" sz="3100" b="1" dirty="0"/>
          </a:p>
        </p:txBody>
      </p:sp>
      <p:sp>
        <p:nvSpPr>
          <p:cNvPr id="9" name="Content Placeholder 8">
            <a:extLst>
              <a:ext uri="{FF2B5EF4-FFF2-40B4-BE49-F238E27FC236}">
                <a16:creationId xmlns:a16="http://schemas.microsoft.com/office/drawing/2014/main" id="{71D5FF01-36A9-2BD3-5961-35C73023DA46}"/>
              </a:ext>
            </a:extLst>
          </p:cNvPr>
          <p:cNvSpPr>
            <a:spLocks noGrp="1"/>
          </p:cNvSpPr>
          <p:nvPr>
            <p:ph idx="1"/>
          </p:nvPr>
        </p:nvSpPr>
        <p:spPr>
          <a:xfrm>
            <a:off x="673754" y="1820174"/>
            <a:ext cx="3973943" cy="3780526"/>
          </a:xfrm>
        </p:spPr>
        <p:txBody>
          <a:bodyPr>
            <a:normAutofit/>
          </a:bodyPr>
          <a:lstStyle/>
          <a:p>
            <a:r>
              <a:rPr lang="en-US" b="1" i="0" dirty="0">
                <a:solidFill>
                  <a:schemeClr val="accent1"/>
                </a:solidFill>
                <a:effectLst/>
                <a:latin typeface="Open Sans" panose="020F0502020204030204" pitchFamily="34" charset="0"/>
              </a:rPr>
              <a:t>Traditionally, sport has been dominated by men, both in terms of participation and governance. Worldwide, women’s participation rates in sporting activities are lower than men’s. Yet over the last 20 years significant changes have occurred and the difference in involvement between the genders is becoming narrower.</a:t>
            </a:r>
            <a:endParaRPr lang="en-US" b="1" dirty="0">
              <a:solidFill>
                <a:schemeClr val="accent1"/>
              </a:solidFill>
            </a:endParaRPr>
          </a:p>
        </p:txBody>
      </p:sp>
      <p:pic>
        <p:nvPicPr>
          <p:cNvPr id="5" name="Content Placeholder 4" descr="A graph of a number of athletes&#10;&#10;Description automatically generated">
            <a:extLst>
              <a:ext uri="{FF2B5EF4-FFF2-40B4-BE49-F238E27FC236}">
                <a16:creationId xmlns:a16="http://schemas.microsoft.com/office/drawing/2014/main" id="{ABA11576-F420-E0D9-FDED-894B6134D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695" y="1331270"/>
            <a:ext cx="6761002" cy="3956722"/>
          </a:xfrm>
          <a:prstGeom prst="rect">
            <a:avLst/>
          </a:prstGeom>
        </p:spPr>
      </p:pic>
      <p:sp>
        <p:nvSpPr>
          <p:cNvPr id="18" name="Isosceles Triangle 1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56328010-5496-CC13-4D09-1F923A3A474C}"/>
              </a:ext>
            </a:extLst>
          </p:cNvPr>
          <p:cNvSpPr txBox="1"/>
          <p:nvPr/>
        </p:nvSpPr>
        <p:spPr>
          <a:xfrm>
            <a:off x="3493698" y="6366294"/>
            <a:ext cx="6290505" cy="369332"/>
          </a:xfrm>
          <a:prstGeom prst="rect">
            <a:avLst/>
          </a:prstGeom>
          <a:noFill/>
        </p:spPr>
        <p:txBody>
          <a:bodyPr wrap="none" rtlCol="0">
            <a:spAutoFit/>
          </a:bodyPr>
          <a:lstStyle/>
          <a:p>
            <a:r>
              <a:rPr lang="en-US" dirty="0">
                <a:hlinkClick r:id="rId3"/>
              </a:rPr>
              <a:t>Sport | European Institute for Gender Equality (europa.eu)</a:t>
            </a:r>
            <a:endParaRPr lang="en-US" dirty="0"/>
          </a:p>
        </p:txBody>
      </p:sp>
    </p:spTree>
    <p:extLst>
      <p:ext uri="{BB962C8B-B14F-4D97-AF65-F5344CB8AC3E}">
        <p14:creationId xmlns:p14="http://schemas.microsoft.com/office/powerpoint/2010/main" val="3905527139"/>
      </p:ext>
    </p:extLst>
  </p:cSld>
  <p:clrMapOvr>
    <a:masterClrMapping/>
  </p:clrMapOvr>
</p:sld>
</file>

<file path=ppt/theme/theme1.xml><?xml version="1.0" encoding="utf-8"?>
<a:theme xmlns:a="http://schemas.openxmlformats.org/drawingml/2006/main" name="Facet">
  <a:themeElements>
    <a:clrScheme name="Custom 1">
      <a:dk1>
        <a:srgbClr val="000000"/>
      </a:dk1>
      <a:lt1>
        <a:sysClr val="window" lastClr="FFFFFF"/>
      </a:lt1>
      <a:dk2>
        <a:srgbClr val="2C3C43"/>
      </a:dk2>
      <a:lt2>
        <a:srgbClr val="EBEBEB"/>
      </a:lt2>
      <a:accent1>
        <a:srgbClr val="E6B91E"/>
      </a:accent1>
      <a:accent2>
        <a:srgbClr val="D8D8D8"/>
      </a:accent2>
      <a:accent3>
        <a:srgbClr val="C7783D"/>
      </a:accent3>
      <a:accent4>
        <a:srgbClr val="000000"/>
      </a:accent4>
      <a:accent5>
        <a:srgbClr val="000000"/>
      </a:accent5>
      <a:accent6>
        <a:srgbClr val="000000"/>
      </a:accent6>
      <a:hlink>
        <a:srgbClr val="000000"/>
      </a:hlink>
      <a:folHlink>
        <a:srgbClr val="00000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TM02836342[[fn=Ion]]</Template>
  <TotalTime>328</TotalTime>
  <Words>619</Words>
  <Application>Microsoft Office PowerPoint</Application>
  <PresentationFormat>Widescreen</PresentationFormat>
  <Paragraphs>53</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Courier New</vt:lpstr>
      <vt:lpstr>Open Sans</vt:lpstr>
      <vt:lpstr>Trebuchet MS</vt:lpstr>
      <vt:lpstr>Wingdings</vt:lpstr>
      <vt:lpstr>Wingdings 3</vt:lpstr>
      <vt:lpstr>Facet</vt:lpstr>
      <vt:lpstr>Historical Summer Olympic Analysis</vt:lpstr>
      <vt:lpstr>How has the addition of new countries affected the Olympics?</vt:lpstr>
      <vt:lpstr>How has the addition of new countries affected the Olympics? </vt:lpstr>
      <vt:lpstr>How has the addition of new countries affected the Olympics? </vt:lpstr>
      <vt:lpstr>How has the addition of new events affected the Olympics?</vt:lpstr>
      <vt:lpstr>How has the addition of new events affected the Olympics? (part 2)</vt:lpstr>
      <vt:lpstr>Have there been more female athletes added over time?</vt:lpstr>
      <vt:lpstr>Have there been more female athletes added over time? (Part 2)</vt:lpstr>
      <vt:lpstr>Relevance of Gender </vt:lpstr>
      <vt:lpstr>Males vs Females in Sports</vt:lpstr>
      <vt:lpstr>Top 10 Countries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Historical Summer Olympic Analysis</dc:title>
  <dc:creator>Karen Hayes</dc:creator>
  <cp:lastModifiedBy>Karen Hayes</cp:lastModifiedBy>
  <cp:revision>148</cp:revision>
  <dcterms:created xsi:type="dcterms:W3CDTF">2024-08-08T23:33:29Z</dcterms:created>
  <dcterms:modified xsi:type="dcterms:W3CDTF">2024-08-15T21:09:17Z</dcterms:modified>
</cp:coreProperties>
</file>